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70" r:id="rId4"/>
    <p:sldId id="264" r:id="rId5"/>
    <p:sldId id="274" r:id="rId6"/>
    <p:sldId id="275" r:id="rId7"/>
    <p:sldId id="278" r:id="rId8"/>
    <p:sldId id="276" r:id="rId9"/>
    <p:sldId id="28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91D"/>
    <a:srgbClr val="F13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FB17-0FCB-4AA6-A92A-3A8E1F140D6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1C840-5534-41F1-BD3C-F2A216A9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7126-6DCC-48C2-B58E-FD417EBC879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FB32-4977-482F-BAE7-87A1BF128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1BA4-AFA4-4A89-8BD2-DEF95E6AB505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9E52-BD33-46CE-BDD5-E3101BE3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345AEF-6A06-47B2-8C77-A2A7D90C6D93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71166-BD6C-46F2-B8B1-04836E20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5E01E-F64A-4F84-BCB9-F0A470F01F4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65E1-3D62-459F-8F46-CA06692D3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1FD6-C814-4DDE-B850-CDCB205A50B7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5B5F-6C41-4C00-BFB6-A30C882E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F2D6-8580-4312-9E04-26E1D537DE0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4919-6D15-456A-8148-90C70664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26416F-7FBE-4F73-A52C-74D6485E5A4F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FF0D4-525A-46BC-B1D9-63649D09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EFBD-439F-4082-B3E4-9EFF5896AD45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5D25-DBB1-4A53-9706-91AFCFE20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4B0A44-82C2-4480-A3FD-A60F636377F2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B546D5-326E-478A-8613-992010696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9C900F-9AAB-43E5-8004-7456450C89D8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A4BBD3-5CCC-4599-9998-2880FEDD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93F14-F9C4-46AC-9930-F623F1CED887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4C03F-91F9-4D0C-B030-C05F53EC4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64" r:id="rId4"/>
    <p:sldLayoutId id="2147483865" r:id="rId5"/>
    <p:sldLayoutId id="2147483872" r:id="rId6"/>
    <p:sldLayoutId id="2147483866" r:id="rId7"/>
    <p:sldLayoutId id="2147483873" r:id="rId8"/>
    <p:sldLayoutId id="2147483874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2286000" y="9144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9000" cap="none" smtClean="0">
                <a:cs typeface="Angsana New" pitchFamily="18" charset="-34"/>
              </a:rPr>
              <a:t>กลุ่มบริการวิชาการ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172200" cy="2590800"/>
          </a:xfrm>
        </p:spPr>
        <p:txBody>
          <a:bodyPr/>
          <a:lstStyle/>
          <a:p>
            <a:pPr algn="r" eaLnBrk="1" hangingPunct="1"/>
            <a:r>
              <a:rPr lang="en-US" altLang="ko-KR" sz="2400" smtClean="0">
                <a:solidFill>
                  <a:schemeClr val="tx1"/>
                </a:solidFill>
                <a:ea typeface="Gulim" pitchFamily="34" charset="-127"/>
              </a:rPr>
              <a:t>Fa: </a:t>
            </a:r>
            <a:r>
              <a:rPr lang="th-TH" altLang="ko-KR" sz="2400" smtClean="0">
                <a:solidFill>
                  <a:schemeClr val="tx1"/>
                </a:solidFill>
              </a:rPr>
              <a:t>ผศ. อรัญญา  วรชาติอุดมพงศ์</a:t>
            </a:r>
            <a:r>
              <a:rPr lang="en-US" altLang="ko-KR" sz="2400" b="0" smtClean="0">
                <a:solidFill>
                  <a:schemeClr val="tx1"/>
                </a:solidFill>
                <a:ea typeface="Gulim" pitchFamily="34" charset="-127"/>
              </a:rPr>
              <a:t> </a:t>
            </a:r>
            <a:endParaRPr lang="en-US" sz="2800" smtClean="0">
              <a:latin typeface="Angsana New" pitchFamily="18" charset="-34"/>
            </a:endParaRPr>
          </a:p>
          <a:p>
            <a:pPr algn="r" eaLnBrk="1" hangingPunct="1"/>
            <a:r>
              <a:rPr lang="en-US" sz="2800" smtClean="0">
                <a:latin typeface="Angsana New" pitchFamily="18" charset="-34"/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Note: </a:t>
            </a:r>
            <a:r>
              <a:rPr lang="th-TH" sz="2400" smtClean="0">
                <a:solidFill>
                  <a:schemeClr val="tx1"/>
                </a:solidFill>
              </a:rPr>
              <a:t>ผศ. สาคร  ชลสาคร</a:t>
            </a:r>
            <a:endParaRPr lang="th-TH" sz="2800" smtClean="0">
              <a:latin typeface="Angsana New" pitchFamily="18" charset="-34"/>
            </a:endParaRPr>
          </a:p>
          <a:p>
            <a:pPr algn="r" eaLnBrk="1" hangingPunct="1"/>
            <a:r>
              <a:rPr lang="en-US" sz="2800" smtClean="0">
                <a:latin typeface="Angsana New" pitchFamily="18" charset="-34"/>
              </a:rPr>
              <a:t> Faculty of Home Economics Technology </a:t>
            </a:r>
          </a:p>
          <a:p>
            <a:pPr algn="r" eaLnBrk="1" hangingPunct="1"/>
            <a:r>
              <a:rPr lang="en-US" sz="2800" smtClean="0">
                <a:latin typeface="Angsana New" pitchFamily="18" charset="-34"/>
              </a:rPr>
              <a:t>30 March 2011</a:t>
            </a:r>
          </a:p>
          <a:p>
            <a:pPr algn="r" eaLnBrk="1" hangingPunct="1"/>
            <a:endParaRPr lang="th-TH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020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h-TH" sz="4200" b="1" u="sng" cap="none" smtClean="0">
                <a:solidFill>
                  <a:srgbClr val="47791D"/>
                </a:solidFill>
                <a:cs typeface="Angsana New" pitchFamily="18" charset="-34"/>
              </a:rPr>
              <a:t>กลยุทธ์ในการบริการวิชาการให้ประสบความสำเร็จ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67600" cy="5026025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th-TH" sz="4000" b="1" smtClean="0">
                <a:solidFill>
                  <a:schemeClr val="accent1"/>
                </a:solidFill>
                <a:cs typeface="Angsana New" pitchFamily="18" charset="-34"/>
              </a:rPr>
              <a:t>หลักสูตรในการให้บริการวิชาการ</a:t>
            </a:r>
            <a:r>
              <a:rPr lang="th-TH" sz="4800" smtClean="0">
                <a:solidFill>
                  <a:schemeClr val="accent1"/>
                </a:solidFill>
              </a:rPr>
              <a:t> </a:t>
            </a:r>
            <a:endParaRPr lang="en-US" sz="4800" smtClean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th-TH" sz="4000" b="1" smtClean="0">
                <a:solidFill>
                  <a:schemeClr val="accent1"/>
                </a:solidFill>
                <a:cs typeface="Angsana New" pitchFamily="18" charset="-34"/>
              </a:rPr>
              <a:t>กระบวนการ</a:t>
            </a:r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th-TH" sz="4000" b="1" smtClean="0">
                <a:solidFill>
                  <a:schemeClr val="accent1"/>
                </a:solidFill>
                <a:cs typeface="Angsana New" pitchFamily="18" charset="-34"/>
              </a:rPr>
              <a:t>วิทยากร</a:t>
            </a:r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th-TH" sz="4000" b="1" smtClean="0">
                <a:solidFill>
                  <a:schemeClr val="accent1"/>
                </a:solidFill>
              </a:rPr>
              <a:t>การเพิ่มมูลค่าในเชิงพาณิชย์</a:t>
            </a:r>
            <a:endParaRPr lang="th-TH" sz="4000" b="1" smtClean="0">
              <a:solidFill>
                <a:schemeClr val="accent1"/>
              </a:solidFill>
              <a:cs typeface="Angsana New" pitchFamily="18" charset="-34"/>
            </a:endParaRPr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th-TH" altLang="ko-KR" sz="4000" b="1" smtClean="0">
                <a:solidFill>
                  <a:schemeClr val="accent1"/>
                </a:solidFill>
              </a:rPr>
              <a:t>ความยั่งยืนทางด้านเศรษฐกิจ</a:t>
            </a:r>
            <a:r>
              <a:rPr lang="en-US" altLang="ko-KR" sz="4000" smtClean="0">
                <a:solidFill>
                  <a:schemeClr val="accent1"/>
                </a:solidFill>
                <a:ea typeface="Gulim" pitchFamily="34" charset="-127"/>
              </a:rPr>
              <a:t> </a:t>
            </a:r>
            <a:endParaRPr lang="en-US" sz="4000" b="1" smtClean="0">
              <a:solidFill>
                <a:schemeClr val="accent1"/>
              </a:solidFill>
              <a:cs typeface="Angsana New" pitchFamily="18" charset="-34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th-TH" sz="48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467600" cy="868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th-TH" sz="5000" b="1" cap="none" smtClean="0">
                <a:solidFill>
                  <a:srgbClr val="47791D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000" b="1" cap="none" smtClean="0">
                <a:solidFill>
                  <a:srgbClr val="47791D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5000" b="1" cap="none" smtClean="0">
                <a:solidFill>
                  <a:srgbClr val="47791D"/>
                </a:solidFill>
                <a:latin typeface="Angsana New" pitchFamily="18" charset="-34"/>
                <a:cs typeface="Angsana New" pitchFamily="18" charset="-34"/>
              </a:rPr>
              <a:t>หลักสูตรในการให้บริการวิชาการ</a:t>
            </a:r>
            <a:endParaRPr lang="th-TH" sz="5000" cap="none" smtClean="0">
              <a:solidFill>
                <a:srgbClr val="47791D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81000" y="1168400"/>
            <a:ext cx="60102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 สำรวจความต้องการของผู้เข้ารับบริการวิชาการ</a:t>
            </a:r>
            <a:endParaRPr lang="en-US" b="1">
              <a:solidFill>
                <a:srgbClr val="7030A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 เป็นเรื่องที่ทันสมัย  เข้าใจง่าย</a:t>
            </a:r>
            <a:endParaRPr lang="en-US" b="1">
              <a:solidFill>
                <a:srgbClr val="7030A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 ผลิตง่าย  รวดเร็ว  มีคุณภาพ</a:t>
            </a:r>
          </a:p>
          <a:p>
            <a:pPr lvl="1" eaLnBrk="0" hangingPunct="0">
              <a:lnSpc>
                <a:spcPct val="90000"/>
              </a:lnSpc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    และเป็นสากล  </a:t>
            </a:r>
            <a:endParaRPr lang="en-US" b="1">
              <a:solidFill>
                <a:srgbClr val="7030A0"/>
              </a:solidFill>
            </a:endParaRPr>
          </a:p>
          <a:p>
            <a:pPr eaLnBrk="0" hangingPunct="0">
              <a:tabLst>
                <a:tab pos="695325" algn="l"/>
              </a:tabLst>
            </a:pPr>
            <a:endParaRPr lang="en-US" b="1">
              <a:solidFill>
                <a:srgbClr val="7030A0"/>
              </a:solidFill>
            </a:endParaRPr>
          </a:p>
          <a:p>
            <a:pPr eaLnBrk="0" hangingPunct="0">
              <a:tabLst>
                <a:tab pos="695325" algn="l"/>
              </a:tabLst>
            </a:pPr>
            <a:endParaRPr lang="en-US" sz="3600" b="1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17413" name="Picture 5" descr="P1110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3886200" cy="2914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317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entury Schoolbook" pitchFamily="18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04800" y="51054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u="sng">
                <a:solidFill>
                  <a:srgbClr val="FF0000"/>
                </a:solidFill>
              </a:rPr>
              <a:t>ยกตัวอย่าง</a:t>
            </a:r>
            <a:r>
              <a:rPr lang="th-TH" sz="2800" b="1">
                <a:solidFill>
                  <a:srgbClr val="FF0000"/>
                </a:solidFill>
              </a:rPr>
              <a:t> หลักสูตรการบริการวิชาการเรื่อง  การทำกระดาษจากใยหม่อน  ซึ่งเป็นหลักสูตรที่สำนักงานการปฏิรูปที่ดินสำรวจมาจากความต้องการของชาวบ้านในจังหวัดบุรีรัมย์  เนื่องจากในท้องถิ่นมีกิ่งหม่อนที่เหลือใช้เป็นจำนวนมาก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914400"/>
            <a:ext cx="815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695325" algn="l"/>
              </a:tabLst>
            </a:pPr>
            <a:r>
              <a:rPr lang="en-US" sz="2800" b="1">
                <a:solidFill>
                  <a:srgbClr val="7030A0"/>
                </a:solidFill>
              </a:rPr>
              <a:t>1. </a:t>
            </a:r>
            <a:r>
              <a:rPr lang="th-TH" sz="2800" b="1">
                <a:solidFill>
                  <a:srgbClr val="7030A0"/>
                </a:solidFill>
              </a:rPr>
              <a:t>เตรียมความพร้อมของวัตถุดิบ  วัสดุและอุปกรณ์</a:t>
            </a:r>
            <a:endParaRPr lang="en-US" sz="2800" b="1">
              <a:solidFill>
                <a:srgbClr val="7030A0"/>
              </a:solidFill>
            </a:endParaRPr>
          </a:p>
          <a:p>
            <a:pPr lvl="1">
              <a:tabLst>
                <a:tab pos="695325" algn="l"/>
              </a:tabLst>
            </a:pPr>
            <a:r>
              <a:rPr lang="en-US" sz="2800" b="1">
                <a:solidFill>
                  <a:srgbClr val="7030A0"/>
                </a:solidFill>
              </a:rPr>
              <a:t>2. </a:t>
            </a:r>
            <a:r>
              <a:rPr lang="th-TH" sz="2800" b="1">
                <a:solidFill>
                  <a:srgbClr val="7030A0"/>
                </a:solidFill>
              </a:rPr>
              <a:t>จัดเตรียมสถานที่ให้เหมาะสมกับกิจกรรมจัดเตรียมสื่อการสอนและ</a:t>
            </a:r>
          </a:p>
          <a:p>
            <a:pPr lvl="1">
              <a:tabLst>
                <a:tab pos="695325" algn="l"/>
              </a:tabLst>
            </a:pPr>
            <a:r>
              <a:rPr lang="th-TH" sz="2800" b="1">
                <a:solidFill>
                  <a:srgbClr val="7030A0"/>
                </a:solidFill>
              </a:rPr>
              <a:t>    จัดบรรยากาศให้เหมาะสม</a:t>
            </a:r>
          </a:p>
          <a:p>
            <a:pPr lvl="1">
              <a:tabLst>
                <a:tab pos="695325" algn="l"/>
              </a:tabLst>
            </a:pPr>
            <a:r>
              <a:rPr lang="en-US" sz="2800" b="1">
                <a:solidFill>
                  <a:srgbClr val="7030A0"/>
                </a:solidFill>
              </a:rPr>
              <a:t>3. </a:t>
            </a:r>
            <a:r>
              <a:rPr lang="th-TH" sz="2800" b="1">
                <a:solidFill>
                  <a:srgbClr val="7030A0"/>
                </a:solidFill>
              </a:rPr>
              <a:t>มีการติดต่อสื่อสารในการให้บริการวิชาการที่ชัดเจน  ถูกต้อง</a:t>
            </a:r>
            <a:endParaRPr lang="en-US" sz="2800" b="1">
              <a:solidFill>
                <a:srgbClr val="7030A0"/>
              </a:solidFill>
            </a:endParaRPr>
          </a:p>
          <a:p>
            <a:pPr lvl="1">
              <a:tabLst>
                <a:tab pos="695325" algn="l"/>
              </a:tabLst>
            </a:pPr>
            <a:r>
              <a:rPr lang="en-US" sz="2800" b="1">
                <a:solidFill>
                  <a:srgbClr val="7030A0"/>
                </a:solidFill>
              </a:rPr>
              <a:t>4. </a:t>
            </a:r>
            <a:r>
              <a:rPr lang="th-TH" sz="2800" b="1">
                <a:solidFill>
                  <a:srgbClr val="7030A0"/>
                </a:solidFill>
              </a:rPr>
              <a:t>ครบถ้วนตามหลัก  </a:t>
            </a:r>
            <a:r>
              <a:rPr lang="en-US" sz="2800" b="1">
                <a:solidFill>
                  <a:srgbClr val="7030A0"/>
                </a:solidFill>
              </a:rPr>
              <a:t>PDCA</a:t>
            </a:r>
          </a:p>
          <a:p>
            <a:pPr>
              <a:tabLst>
                <a:tab pos="695325" algn="l"/>
              </a:tabLst>
            </a:pPr>
            <a:endParaRPr lang="th-TH" sz="2800" b="1">
              <a:solidFill>
                <a:srgbClr val="7030A0"/>
              </a:solidFill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362200" y="0"/>
            <a:ext cx="29416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47791D"/>
                </a:solidFill>
                <a:latin typeface="Angsana New" pitchFamily="18" charset="-34"/>
              </a:rPr>
              <a:t>2. </a:t>
            </a:r>
            <a:r>
              <a:rPr lang="th-TH" sz="5400" b="1">
                <a:solidFill>
                  <a:srgbClr val="47791D"/>
                </a:solidFill>
                <a:latin typeface="Angsana New" pitchFamily="18" charset="-34"/>
              </a:rPr>
              <a:t>กระบวนการ</a:t>
            </a:r>
            <a:endParaRPr lang="en-US" sz="5400" b="1">
              <a:solidFill>
                <a:srgbClr val="47791D"/>
              </a:solidFill>
              <a:latin typeface="Angsana New" pitchFamily="18" charset="-34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381000" y="51054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u="sng">
                <a:solidFill>
                  <a:srgbClr val="F13F0F"/>
                </a:solidFill>
              </a:rPr>
              <a:t>ยกตัวอย่าง </a:t>
            </a:r>
            <a:r>
              <a:rPr lang="en-US" sz="2400" b="1">
                <a:solidFill>
                  <a:srgbClr val="F13F0F"/>
                </a:solidFill>
              </a:rPr>
              <a:t>  </a:t>
            </a:r>
            <a:r>
              <a:rPr lang="th-TH" sz="2400" b="1">
                <a:solidFill>
                  <a:srgbClr val="F13F0F"/>
                </a:solidFill>
              </a:rPr>
              <a:t>มีการจัดเตรียมกิ่งหม่อน</a:t>
            </a:r>
          </a:p>
          <a:p>
            <a:r>
              <a:rPr lang="th-TH" sz="2400" b="1">
                <a:solidFill>
                  <a:srgbClr val="F13F0F"/>
                </a:solidFill>
              </a:rPr>
              <a:t>ที่เหลือใช้โดยการนำมาลอกและขูดเปลือกออก จัดเตรียมสถานที่และอุปกรณ์ในการทำกระดาษ  พร้อมกับนัดกลุ่มชาวบ้านเพื่อมารับการถ่ายทอดความรู้บริการวิชาการ</a:t>
            </a:r>
          </a:p>
        </p:txBody>
      </p:sp>
      <p:pic>
        <p:nvPicPr>
          <p:cNvPr id="18440" name="Picture 8" descr="P111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2705100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1284288" y="838200"/>
            <a:ext cx="56499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เตรียมความความรู้  ขั้นตอนและสื่อการสอน</a:t>
            </a:r>
            <a:endParaRPr lang="en-US" b="1">
              <a:solidFill>
                <a:srgbClr val="7030A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 มีความตรงต่อเวลา  </a:t>
            </a:r>
            <a:endParaRPr lang="en-US" b="1">
              <a:solidFill>
                <a:srgbClr val="7030A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มีจิตวิญญาณในการถ่ายทอดความรู้</a:t>
            </a:r>
            <a:endParaRPr lang="en-US" b="1">
              <a:solidFill>
                <a:srgbClr val="7030A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695325" algn="l"/>
              </a:tabLst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มีสุนทรียสนทนาในการถ่ายทอดความรู้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19461" name="Picture 5" descr="P1110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4343400" cy="32575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entury Schoolbook" pitchFamily="18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395538" y="82550"/>
            <a:ext cx="2141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5400" b="1">
                <a:solidFill>
                  <a:srgbClr val="47791D"/>
                </a:solidFill>
                <a:latin typeface="Angsana New" pitchFamily="18" charset="-34"/>
              </a:rPr>
              <a:t>3. </a:t>
            </a:r>
            <a:r>
              <a:rPr lang="th-TH" sz="5400" b="1">
                <a:solidFill>
                  <a:srgbClr val="47791D"/>
                </a:solidFill>
                <a:latin typeface="Angsana New" pitchFamily="18" charset="-34"/>
              </a:rPr>
              <a:t>วิทยากร</a:t>
            </a:r>
            <a:endParaRPr lang="en-US" sz="5400" b="1">
              <a:solidFill>
                <a:srgbClr val="47791D"/>
              </a:solidFill>
              <a:latin typeface="Angsana New" pitchFamily="18" charset="-34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876800" y="3352800"/>
            <a:ext cx="45624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 u="sng">
                <a:solidFill>
                  <a:srgbClr val="FF0000"/>
                </a:solidFill>
              </a:rPr>
              <a:t>ยกตัวอย่าง</a:t>
            </a:r>
            <a:r>
              <a:rPr lang="en-US" sz="2800" b="1"/>
              <a:t>   </a:t>
            </a:r>
            <a:r>
              <a:rPr lang="th-TH" sz="2800" b="1">
                <a:solidFill>
                  <a:srgbClr val="FF0000"/>
                </a:solidFill>
              </a:rPr>
              <a:t>อาจารย์และนักศึกษา</a:t>
            </a:r>
          </a:p>
          <a:p>
            <a:r>
              <a:rPr lang="th-TH" sz="2800" b="1">
                <a:solidFill>
                  <a:srgbClr val="FF0000"/>
                </a:solidFill>
              </a:rPr>
              <a:t>จัดเตรียมเนื้อหาให้ครบถ้วน  </a:t>
            </a:r>
          </a:p>
          <a:p>
            <a:r>
              <a:rPr lang="th-TH" sz="2800" b="1">
                <a:solidFill>
                  <a:srgbClr val="FF0000"/>
                </a:solidFill>
              </a:rPr>
              <a:t>ทบทวนการฝึกทักษะใน</a:t>
            </a:r>
            <a:endParaRPr lang="en-US" sz="2800" b="1"/>
          </a:p>
          <a:p>
            <a:r>
              <a:rPr lang="th-TH" sz="2800" b="1">
                <a:solidFill>
                  <a:srgbClr val="FF0000"/>
                </a:solidFill>
              </a:rPr>
              <a:t>การปฎิบัติให้ชำนาญ</a:t>
            </a:r>
            <a:endParaRPr lang="en-US" sz="2800" b="1"/>
          </a:p>
          <a:p>
            <a:pPr eaLnBrk="0" hangingPunct="0">
              <a:spcBef>
                <a:spcPct val="50000"/>
              </a:spcBef>
            </a:pPr>
            <a:endParaRPr lang="en-US" sz="4400" b="1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-304800" y="1676400"/>
            <a:ext cx="3921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3600" b="1">
                <a:solidFill>
                  <a:srgbClr val="7030A0"/>
                </a:solidFill>
                <a:latin typeface="Angsana New" pitchFamily="18" charset="-34"/>
              </a:rPr>
              <a:t>	</a:t>
            </a:r>
            <a:r>
              <a:rPr lang="en-US" sz="3600" b="1">
                <a:solidFill>
                  <a:srgbClr val="7030A0"/>
                </a:solidFill>
                <a:latin typeface="Angsana New" pitchFamily="18" charset="-34"/>
              </a:rPr>
              <a:t>4.1  </a:t>
            </a:r>
            <a:r>
              <a:rPr lang="th-TH" sz="3600" b="1">
                <a:solidFill>
                  <a:srgbClr val="7030A0"/>
                </a:solidFill>
                <a:latin typeface="Angsana New" pitchFamily="18" charset="-34"/>
              </a:rPr>
              <a:t>การคิดราคาต้นทุน</a:t>
            </a:r>
            <a:endParaRPr lang="en-US" sz="3600" b="1">
              <a:solidFill>
                <a:srgbClr val="7030A0"/>
              </a:solidFill>
              <a:latin typeface="Angsana New" pitchFamily="18" charset="-34"/>
            </a:endParaRPr>
          </a:p>
          <a:p>
            <a:r>
              <a:rPr lang="en-US" sz="3600" b="1">
                <a:solidFill>
                  <a:srgbClr val="7030A0"/>
                </a:solidFill>
                <a:latin typeface="Angsana New" pitchFamily="18" charset="-34"/>
              </a:rPr>
              <a:t>	4.2  </a:t>
            </a:r>
            <a:r>
              <a:rPr lang="th-TH" sz="3600" b="1">
                <a:solidFill>
                  <a:srgbClr val="7030A0"/>
                </a:solidFill>
                <a:latin typeface="Angsana New" pitchFamily="18" charset="-34"/>
              </a:rPr>
              <a:t>บรรจุภัณฑ์</a:t>
            </a:r>
            <a:endParaRPr lang="en-US" sz="3600" b="1">
              <a:solidFill>
                <a:srgbClr val="7030A0"/>
              </a:solidFill>
              <a:latin typeface="Angsana New" pitchFamily="18" charset="-34"/>
            </a:endParaRPr>
          </a:p>
          <a:p>
            <a:r>
              <a:rPr lang="th-TH" sz="3600" b="1">
                <a:solidFill>
                  <a:srgbClr val="7030A0"/>
                </a:solidFill>
                <a:latin typeface="Angsana New" pitchFamily="18" charset="-34"/>
              </a:rPr>
              <a:t>	</a:t>
            </a:r>
            <a:r>
              <a:rPr lang="en-US" sz="3600" b="1">
                <a:solidFill>
                  <a:srgbClr val="7030A0"/>
                </a:solidFill>
                <a:latin typeface="Angsana New" pitchFamily="18" charset="-34"/>
              </a:rPr>
              <a:t>4.3  </a:t>
            </a:r>
            <a:r>
              <a:rPr lang="th-TH" sz="3600" b="1">
                <a:solidFill>
                  <a:srgbClr val="7030A0"/>
                </a:solidFill>
                <a:latin typeface="Angsana New" pitchFamily="18" charset="-34"/>
              </a:rPr>
              <a:t>ตลาดจัดจำหน่าย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09600" y="381000"/>
            <a:ext cx="397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47791D"/>
                </a:solidFill>
                <a:latin typeface="Angsana New" pitchFamily="18" charset="-34"/>
              </a:rPr>
              <a:t>4.   </a:t>
            </a:r>
            <a:r>
              <a:rPr lang="th-TH" sz="3600" b="1">
                <a:solidFill>
                  <a:srgbClr val="47791D"/>
                </a:solidFill>
                <a:latin typeface="Angsana New" pitchFamily="18" charset="-34"/>
              </a:rPr>
              <a:t>การเพิ่มมูลค่าในเชิงพาณิชย์</a:t>
            </a:r>
            <a:endParaRPr lang="en-US" sz="3600" b="1">
              <a:solidFill>
                <a:srgbClr val="47791D"/>
              </a:solidFill>
              <a:latin typeface="Angsana New" pitchFamily="18" charset="-34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81000" y="4876800"/>
            <a:ext cx="7921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2800" b="1" u="sng">
                <a:solidFill>
                  <a:srgbClr val="F13F0F"/>
                </a:solidFill>
                <a:latin typeface="Angsana New" pitchFamily="18" charset="-34"/>
              </a:rPr>
              <a:t>ยกตัวอย่าง </a:t>
            </a:r>
            <a:r>
              <a:rPr lang="th-TH" sz="2800" b="1">
                <a:solidFill>
                  <a:srgbClr val="F13F0F"/>
                </a:solidFill>
                <a:latin typeface="Angsana New" pitchFamily="18" charset="-34"/>
              </a:rPr>
              <a:t> ชาวบ้านได้กระดาษใยหม่อนที่เป็นการเพิ่มมูลค่ากระดาษจากกิ่งหม่อน </a:t>
            </a:r>
          </a:p>
          <a:p>
            <a:r>
              <a:rPr lang="th-TH" sz="2800" b="1">
                <a:solidFill>
                  <a:srgbClr val="F13F0F"/>
                </a:solidFill>
                <a:latin typeface="Angsana New" pitchFamily="18" charset="-34"/>
              </a:rPr>
              <a:t> การคิดต้นทุนกระดาษราคาแผ่นละ  </a:t>
            </a:r>
            <a:r>
              <a:rPr lang="en-US" sz="2800" b="1">
                <a:solidFill>
                  <a:srgbClr val="F13F0F"/>
                </a:solidFill>
                <a:latin typeface="Angsana New" pitchFamily="18" charset="-34"/>
              </a:rPr>
              <a:t>8 </a:t>
            </a:r>
            <a:r>
              <a:rPr lang="th-TH" sz="2800" b="1">
                <a:solidFill>
                  <a:srgbClr val="F13F0F"/>
                </a:solidFill>
                <a:latin typeface="Angsana New" pitchFamily="18" charset="-34"/>
              </a:rPr>
              <a:t>บาท  </a:t>
            </a:r>
          </a:p>
          <a:p>
            <a:r>
              <a:rPr lang="th-TH" sz="2800" b="1">
                <a:solidFill>
                  <a:srgbClr val="F13F0F"/>
                </a:solidFill>
                <a:latin typeface="Angsana New" pitchFamily="18" charset="-34"/>
              </a:rPr>
              <a:t>มีตลาดรองรับในการจัดจำหน่ายตามร้านเครื่องเขียน</a:t>
            </a:r>
          </a:p>
        </p:txBody>
      </p:sp>
      <p:pic>
        <p:nvPicPr>
          <p:cNvPr id="20488" name="Picture 8" descr="P11103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3000"/>
            <a:ext cx="43132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04800" y="762000"/>
            <a:ext cx="5800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th-TH" sz="28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	</a:t>
            </a:r>
            <a:r>
              <a:rPr lang="en-US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5.1  </a:t>
            </a: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สินค้ามีคุณภาพ</a:t>
            </a:r>
            <a:endParaRPr lang="en-US" sz="3200" b="1">
              <a:solidFill>
                <a:srgbClr val="7030A0"/>
              </a:solidFill>
            </a:endParaRPr>
          </a:p>
          <a:p>
            <a:pPr indent="457200" eaLnBrk="0" hangingPunct="0"/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	</a:t>
            </a:r>
            <a:r>
              <a:rPr lang="en-US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5.2  </a:t>
            </a:r>
            <a:r>
              <a:rPr lang="th-TH" sz="3200" b="1">
                <a:solidFill>
                  <a:srgbClr val="7030A0"/>
                </a:solidFill>
                <a:latin typeface="Angsana New" pitchFamily="18" charset="-34"/>
                <a:ea typeface="Batang" pitchFamily="18" charset="-127"/>
              </a:rPr>
              <a:t>คิดสร้างสรรค์ผลิตภัณฑ์ในรูปแบบใหม่</a:t>
            </a:r>
            <a:endParaRPr lang="en-US" sz="3200" b="1">
              <a:solidFill>
                <a:srgbClr val="7030A0"/>
              </a:solidFill>
            </a:endParaRPr>
          </a:p>
          <a:p>
            <a:pPr indent="457200" eaLnBrk="0" hangingPunct="0"/>
            <a:endParaRPr lang="en-US" sz="3200" b="1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21508" name="Picture 4" descr="P1110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14525"/>
            <a:ext cx="5562600" cy="3429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283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>
              <a:latin typeface="Century Schoolbook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054350" y="76200"/>
            <a:ext cx="5022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47791D"/>
                </a:solidFill>
                <a:latin typeface="Angsana New" pitchFamily="18" charset="-34"/>
              </a:rPr>
              <a:t>5.  </a:t>
            </a:r>
            <a:r>
              <a:rPr lang="th-TH" sz="4400" b="1">
                <a:solidFill>
                  <a:srgbClr val="47791D"/>
                </a:solidFill>
                <a:latin typeface="Angsana New" pitchFamily="18" charset="-34"/>
              </a:rPr>
              <a:t>ความยั่งยืนทางด้านเศรษฐกิจ</a:t>
            </a:r>
            <a:endParaRPr lang="en-US" sz="4400" b="1">
              <a:solidFill>
                <a:srgbClr val="47791D"/>
              </a:solidFill>
              <a:latin typeface="Angsana New" pitchFamily="18" charset="-34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3400" y="5486400"/>
            <a:ext cx="763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 u="sng">
                <a:solidFill>
                  <a:srgbClr val="FF0000"/>
                </a:solidFill>
              </a:rPr>
              <a:t>ยกตัวอย่าง</a:t>
            </a:r>
            <a:r>
              <a:rPr lang="th-TH" sz="2800" b="1">
                <a:solidFill>
                  <a:srgbClr val="FF0000"/>
                </a:solidFill>
              </a:rPr>
              <a:t>   ปัจจุบันชาวบ้านกลุ่มบึงกะสังข์  จังหวัดบุรีรัมย์ใช้กระดาษหม่อน</a:t>
            </a:r>
          </a:p>
          <a:p>
            <a:r>
              <a:rPr lang="th-TH" sz="2800" b="1">
                <a:solidFill>
                  <a:srgbClr val="FF0000"/>
                </a:solidFill>
              </a:rPr>
              <a:t>ทำเป็นบรรจุภัณฑ์ใส่ผ้าไหมจำหน่ายซึ่งสามารถสร้างรายได้ให้กับครอบครัว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3400" y="1676400"/>
            <a:ext cx="8178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        กลยุทธ์ในการบริการวิชาการให้ประสบความสำเร็จนั้น</a:t>
            </a:r>
          </a:p>
          <a:p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ต้องอาศัยปัจจัยหลัก  </a:t>
            </a:r>
            <a:r>
              <a:rPr lang="en-US" sz="5400" b="1">
                <a:solidFill>
                  <a:srgbClr val="FF0000"/>
                </a:solidFill>
                <a:latin typeface="Angsana New" pitchFamily="18" charset="-34"/>
              </a:rPr>
              <a:t>5</a:t>
            </a:r>
            <a:r>
              <a:rPr lang="en-US" sz="4000" b="1">
                <a:solidFill>
                  <a:srgbClr val="7030A0"/>
                </a:solidFill>
                <a:latin typeface="Angsana New" pitchFamily="18" charset="-34"/>
              </a:rPr>
              <a:t>  </a:t>
            </a:r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ด้าน  คือ  หลักสูตร 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Input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)  </a:t>
            </a:r>
          </a:p>
          <a:p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กระบวนการและวิทยากร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Process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) </a:t>
            </a:r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และ </a:t>
            </a:r>
          </a:p>
          <a:p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การเพิ่มมูลค่าในเชิงพาณิชย์ 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Output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)  </a:t>
            </a:r>
          </a:p>
          <a:p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และความยั่งยืนด้านเศรษฐกิจ 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Outcome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886200" y="381000"/>
            <a:ext cx="1211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600" b="1">
                <a:solidFill>
                  <a:srgbClr val="47791D"/>
                </a:solidFill>
              </a:rPr>
              <a:t>สรุป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THANK YOU</a:t>
            </a:r>
            <a:endParaRPr lang="th-TH" b="1" dirty="0"/>
          </a:p>
        </p:txBody>
      </p:sp>
      <p:pic>
        <p:nvPicPr>
          <p:cNvPr id="16387" name="Content Placeholder 3" descr="catalogo20kid_pe10-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524000"/>
            <a:ext cx="5456238" cy="4746625"/>
          </a:xfrm>
        </p:spPr>
      </p:pic>
      <p:pic>
        <p:nvPicPr>
          <p:cNvPr id="16388" name="Picture 4" descr="IMG_19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390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Angsana New</vt:lpstr>
      <vt:lpstr>Century Schoolbook</vt:lpstr>
      <vt:lpstr>Wingdings</vt:lpstr>
      <vt:lpstr>Wingdings 2</vt:lpstr>
      <vt:lpstr>Calibri</vt:lpstr>
      <vt:lpstr>Gulim</vt:lpstr>
      <vt:lpstr>휴먼매직체</vt:lpstr>
      <vt:lpstr>KodchiangUPC</vt:lpstr>
      <vt:lpstr>Batang</vt:lpstr>
      <vt:lpstr>Oriel</vt:lpstr>
      <vt:lpstr>กลุ่มบริการวิชาการ</vt:lpstr>
      <vt:lpstr>กลยุทธ์ในการบริการวิชาการให้ประสบความสำเร็จ</vt:lpstr>
      <vt:lpstr> 1. หลักสูตรในการให้บริการวิชาการ</vt:lpstr>
      <vt:lpstr>Slide 4</vt:lpstr>
      <vt:lpstr>Slide 5</vt:lpstr>
      <vt:lpstr>Slide 6</vt:lpstr>
      <vt:lpstr>Slide 7</vt:lpstr>
      <vt:lpstr>Slide 8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โปรแกรม ERP ในการจัดการสินค้าเสื้อผ้า </dc:title>
  <dc:creator>WIN-7</dc:creator>
  <cp:lastModifiedBy>supa</cp:lastModifiedBy>
  <cp:revision>75</cp:revision>
  <dcterms:created xsi:type="dcterms:W3CDTF">2006-08-16T00:00:00Z</dcterms:created>
  <dcterms:modified xsi:type="dcterms:W3CDTF">2011-03-30T03:58:38Z</dcterms:modified>
</cp:coreProperties>
</file>